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2b5dfcf8a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2b5dfcf8a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There is a strong positive correlation between population density and the number of stores. Denser areas (cities) have more stores due to higher demand and easier access. Rural areas have fewer stores due to low population density and larger travel distances between stores.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2b5dfcf8a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2b5dfcf8a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here we can see where </a:t>
            </a:r>
            <a:r>
              <a:rPr b="1" lang="fr">
                <a:solidFill>
                  <a:schemeClr val="dk1"/>
                </a:solidFill>
              </a:rPr>
              <a:t>Migros, Coop, Aldi, Lidl,</a:t>
            </a:r>
            <a:r>
              <a:rPr lang="fr">
                <a:solidFill>
                  <a:schemeClr val="dk1"/>
                </a:solidFill>
              </a:rPr>
              <a:t> and other selected stores are located.</a:t>
            </a:r>
            <a:endParaRPr>
              <a:solidFill>
                <a:schemeClr val="dk1"/>
              </a:solidFill>
            </a:endParaRPr>
          </a:p>
          <a:p>
            <a:pPr indent="0" lvl="0" marL="0" rtl="0" algn="l">
              <a:spcBef>
                <a:spcPts val="0"/>
              </a:spcBef>
              <a:spcAft>
                <a:spcPts val="0"/>
              </a:spcAft>
              <a:buClr>
                <a:schemeClr val="dk1"/>
              </a:buClr>
              <a:buSzPts val="1100"/>
              <a:buFont typeface="Arial"/>
              <a:buNone/>
            </a:pPr>
            <a:r>
              <a:rPr b="1" lang="fr">
                <a:solidFill>
                  <a:schemeClr val="dk1"/>
                </a:solidFill>
              </a:rPr>
              <a:t>the bunch of points</a:t>
            </a:r>
            <a:r>
              <a:rPr lang="fr">
                <a:solidFill>
                  <a:schemeClr val="dk1"/>
                </a:solidFill>
              </a:rPr>
              <a:t> indicate areas with a high density of stores, likely in urban centers (e.g., Zurich, Geneva, Bern).</a:t>
            </a:r>
            <a:endParaRPr>
              <a:solidFill>
                <a:schemeClr val="dk1"/>
              </a:solidFill>
            </a:endParaRPr>
          </a:p>
          <a:p>
            <a:pPr indent="0" lvl="0" marL="0" rtl="0" algn="l">
              <a:spcBef>
                <a:spcPts val="0"/>
              </a:spcBef>
              <a:spcAft>
                <a:spcPts val="0"/>
              </a:spcAft>
              <a:buClr>
                <a:schemeClr val="dk1"/>
              </a:buClr>
              <a:buSzPts val="1100"/>
              <a:buFont typeface="Arial"/>
              <a:buNone/>
            </a:pPr>
            <a:r>
              <a:rPr b="1" lang="fr">
                <a:solidFill>
                  <a:schemeClr val="dk1"/>
                </a:solidFill>
              </a:rPr>
              <a:t>Sparse areas</a:t>
            </a:r>
            <a:r>
              <a:rPr lang="fr">
                <a:solidFill>
                  <a:schemeClr val="dk1"/>
                </a:solidFill>
              </a:rPr>
              <a:t> suggest regions with fewer stores, likely in rural or mountainous areas.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2b5dfcf8a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2b5dfcf8a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Zooming in on the map you can see some areas that are more or less dense and where the current stores are located. </a:t>
            </a:r>
            <a:endParaRPr/>
          </a:p>
          <a:p>
            <a:pPr indent="0" lvl="0" marL="0" rtl="0" algn="l">
              <a:spcBef>
                <a:spcPts val="0"/>
              </a:spcBef>
              <a:spcAft>
                <a:spcPts val="0"/>
              </a:spcAft>
              <a:buNone/>
            </a:pPr>
            <a:r>
              <a:rPr lang="fr"/>
              <a:t>We need to account for the </a:t>
            </a:r>
            <a:r>
              <a:rPr lang="fr"/>
              <a:t>mountains</a:t>
            </a:r>
            <a:r>
              <a:rPr lang="fr"/>
              <a:t> that do not show on this map, but it still gives a good intuition of where the population is and where a new Migros shop could be located.</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The point indicate Migros stores are located only in the main cities of those cantons.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2b614ccd7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2b614ccd7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 </a:t>
            </a:r>
            <a:r>
              <a:rPr b="1" lang="fr">
                <a:solidFill>
                  <a:schemeClr val="dk1"/>
                </a:solidFill>
              </a:rPr>
              <a:t>how stores are grouped</a:t>
            </a:r>
            <a:r>
              <a:rPr lang="fr">
                <a:solidFill>
                  <a:schemeClr val="dk1"/>
                </a:solidFill>
              </a:rPr>
              <a:t> based on their locations and see which areas have more stores close together.</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In the future research, an interesting case study would be the analysis of the Correlation of the supermarket locations with </a:t>
            </a:r>
            <a:r>
              <a:rPr b="1" lang="fr">
                <a:solidFill>
                  <a:schemeClr val="dk1"/>
                </a:solidFill>
              </a:rPr>
              <a:t>population density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2b5dfcf8a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2b5dfcf8a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2b5dfcf8a7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2b5dfcf8a7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2b5dfcf8a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b5dfcf8a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2b5dfcf8a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2b5dfcf8a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2b5dfcf8a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2b5dfcf8a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There are </a:t>
            </a:r>
            <a:r>
              <a:rPr b="1" lang="fr">
                <a:solidFill>
                  <a:schemeClr val="dk1"/>
                </a:solidFill>
              </a:rPr>
              <a:t>494</a:t>
            </a:r>
            <a:r>
              <a:rPr lang="fr">
                <a:solidFill>
                  <a:schemeClr val="dk1"/>
                </a:solidFill>
              </a:rPr>
              <a:t> Migros shops in Switzerland, </a:t>
            </a:r>
            <a:endParaRPr>
              <a:solidFill>
                <a:schemeClr val="dk1"/>
              </a:solidFill>
            </a:endParaRPr>
          </a:p>
          <a:p>
            <a:pPr indent="0" lvl="0" marL="0" rtl="0" algn="l">
              <a:spcBef>
                <a:spcPts val="0"/>
              </a:spcBef>
              <a:spcAft>
                <a:spcPts val="0"/>
              </a:spcAft>
              <a:buClr>
                <a:schemeClr val="dk1"/>
              </a:buClr>
              <a:buSzPts val="1100"/>
              <a:buFont typeface="Arial"/>
              <a:buNone/>
            </a:pPr>
            <a:r>
              <a:rPr b="1" lang="fr">
                <a:solidFill>
                  <a:schemeClr val="dk1"/>
                </a:solidFill>
              </a:rPr>
              <a:t>14</a:t>
            </a:r>
            <a:r>
              <a:rPr lang="fr">
                <a:solidFill>
                  <a:schemeClr val="dk1"/>
                </a:solidFill>
              </a:rPr>
              <a:t> M-Outlets, </a:t>
            </a:r>
            <a:endParaRPr>
              <a:solidFill>
                <a:schemeClr val="dk1"/>
              </a:solidFill>
            </a:endParaRPr>
          </a:p>
          <a:p>
            <a:pPr indent="0" lvl="0" marL="0" rtl="0" algn="l">
              <a:spcBef>
                <a:spcPts val="0"/>
              </a:spcBef>
              <a:spcAft>
                <a:spcPts val="0"/>
              </a:spcAft>
              <a:buClr>
                <a:schemeClr val="dk1"/>
              </a:buClr>
              <a:buSzPts val="1100"/>
              <a:buFont typeface="Arial"/>
              <a:buNone/>
            </a:pPr>
            <a:r>
              <a:rPr b="1" lang="fr">
                <a:solidFill>
                  <a:schemeClr val="dk1"/>
                </a:solidFill>
              </a:rPr>
              <a:t>and</a:t>
            </a:r>
            <a:r>
              <a:rPr lang="fr">
                <a:solidFill>
                  <a:schemeClr val="dk1"/>
                </a:solidFill>
              </a:rPr>
              <a:t> 14 Migros Partners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The biggest competitor for Migros in terms of number or stores in Switzerland are </a:t>
            </a:r>
            <a:r>
              <a:rPr b="1" lang="fr">
                <a:solidFill>
                  <a:schemeClr val="dk1"/>
                </a:solidFill>
              </a:rPr>
              <a:t>Coop</a:t>
            </a:r>
            <a:r>
              <a:rPr lang="fr">
                <a:solidFill>
                  <a:schemeClr val="dk1"/>
                </a:solidFill>
              </a:rPr>
              <a:t> with 463 shops, </a:t>
            </a:r>
            <a:r>
              <a:rPr b="1" lang="fr">
                <a:solidFill>
                  <a:schemeClr val="dk1"/>
                </a:solidFill>
              </a:rPr>
              <a:t>Volg</a:t>
            </a:r>
            <a:r>
              <a:rPr lang="fr">
                <a:solidFill>
                  <a:schemeClr val="dk1"/>
                </a:solidFill>
              </a:rPr>
              <a:t> with 209, </a:t>
            </a:r>
            <a:r>
              <a:rPr b="1" lang="fr">
                <a:solidFill>
                  <a:schemeClr val="dk1"/>
                </a:solidFill>
              </a:rPr>
              <a:t>Aldi</a:t>
            </a:r>
            <a:r>
              <a:rPr lang="fr">
                <a:solidFill>
                  <a:schemeClr val="dk1"/>
                </a:solidFill>
              </a:rPr>
              <a:t> with 166, and </a:t>
            </a:r>
            <a:r>
              <a:rPr b="1" lang="fr">
                <a:solidFill>
                  <a:schemeClr val="dk1"/>
                </a:solidFill>
              </a:rPr>
              <a:t>Lidl</a:t>
            </a:r>
            <a:r>
              <a:rPr lang="fr">
                <a:solidFill>
                  <a:schemeClr val="dk1"/>
                </a:solidFill>
              </a:rPr>
              <a:t> with 146.</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For this research, we will </a:t>
            </a:r>
            <a:r>
              <a:rPr b="1" lang="fr">
                <a:solidFill>
                  <a:schemeClr val="dk1"/>
                </a:solidFill>
              </a:rPr>
              <a:t>focus</a:t>
            </a:r>
            <a:r>
              <a:rPr lang="fr">
                <a:solidFill>
                  <a:schemeClr val="dk1"/>
                </a:solidFill>
              </a:rPr>
              <a:t> on the Migros</a:t>
            </a:r>
            <a:r>
              <a:rPr b="1" lang="fr">
                <a:solidFill>
                  <a:schemeClr val="dk1"/>
                </a:solidFill>
              </a:rPr>
              <a:t> flagship store</a:t>
            </a:r>
            <a:r>
              <a:rPr lang="fr">
                <a:solidFill>
                  <a:schemeClr val="dk1"/>
                </a:solidFill>
              </a:rPr>
              <a:t> in comparison with the other flagship stores from the big retailers just mentioned. Because they target to the same type of customers.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 (</a:t>
            </a:r>
            <a:r>
              <a:rPr b="1" lang="fr">
                <a:solidFill>
                  <a:schemeClr val="dk1"/>
                </a:solidFill>
              </a:rPr>
              <a:t>Denner</a:t>
            </a:r>
            <a:r>
              <a:rPr lang="fr">
                <a:solidFill>
                  <a:schemeClr val="dk1"/>
                </a:solidFill>
              </a:rPr>
              <a:t> is also associated with Migros since 2007. There are 279 Denner shops, 9 denner partners and 8 denner express shops).</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Denner will be treated as a competitor even though Migros got 70 percent of capital actions from Denner SA in 2007, because we want to see </a:t>
            </a:r>
            <a:r>
              <a:rPr b="1" lang="fr">
                <a:solidFill>
                  <a:schemeClr val="dk1"/>
                </a:solidFill>
              </a:rPr>
              <a:t>where to expand the Migros offer.</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2b5dfcf8a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2b5dfcf8a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Here we have some kind of intuition of the proportion of the population Migros covers in each canton. We will have a more precise look later.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Cantons that seem to have more people and not as many stores:</a:t>
            </a:r>
            <a:endParaRPr/>
          </a:p>
          <a:p>
            <a:pPr indent="0" lvl="0" marL="0" rtl="0" algn="l">
              <a:spcBef>
                <a:spcPts val="0"/>
              </a:spcBef>
              <a:spcAft>
                <a:spcPts val="0"/>
              </a:spcAft>
              <a:buNone/>
            </a:pPr>
            <a:r>
              <a:rPr lang="fr">
                <a:solidFill>
                  <a:schemeClr val="dk1"/>
                </a:solidFill>
              </a:rPr>
              <a:t>- Valais</a:t>
            </a:r>
            <a:endParaRPr>
              <a:solidFill>
                <a:schemeClr val="dk1"/>
              </a:solidFill>
            </a:endParaRPr>
          </a:p>
          <a:p>
            <a:pPr indent="0" lvl="0" marL="0" rtl="0" algn="l">
              <a:spcBef>
                <a:spcPts val="0"/>
              </a:spcBef>
              <a:spcAft>
                <a:spcPts val="0"/>
              </a:spcAft>
              <a:buNone/>
            </a:pPr>
            <a:r>
              <a:rPr lang="fr">
                <a:solidFill>
                  <a:schemeClr val="dk1"/>
                </a:solidFill>
              </a:rPr>
              <a:t>- Fribourg</a:t>
            </a:r>
            <a:endParaRPr>
              <a:solidFill>
                <a:schemeClr val="dk1"/>
              </a:solidFill>
            </a:endParaRPr>
          </a:p>
          <a:p>
            <a:pPr indent="0" lvl="0" marL="0" rtl="0" algn="l">
              <a:spcBef>
                <a:spcPts val="0"/>
              </a:spcBef>
              <a:spcAft>
                <a:spcPts val="0"/>
              </a:spcAft>
              <a:buNone/>
            </a:pPr>
            <a:r>
              <a:rPr lang="fr">
                <a:solidFill>
                  <a:schemeClr val="dk1"/>
                </a:solidFill>
              </a:rPr>
              <a:t>- Ticino</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 Jura</a:t>
            </a:r>
            <a:endParaRPr>
              <a:solidFill>
                <a:schemeClr val="dk1"/>
              </a:solidFill>
            </a:endParaRPr>
          </a:p>
          <a:p>
            <a:pPr indent="0" lvl="0" marL="0" rtl="0" algn="l">
              <a:spcBef>
                <a:spcPts val="0"/>
              </a:spcBef>
              <a:spcAft>
                <a:spcPts val="0"/>
              </a:spcAft>
              <a:buClr>
                <a:schemeClr val="dk1"/>
              </a:buClr>
              <a:buSzPts val="1100"/>
              <a:buFont typeface="Arial"/>
              <a:buNone/>
            </a:pPr>
            <a:r>
              <a:rPr lang="fr"/>
              <a:t>- Berne</a:t>
            </a:r>
            <a:endParaRPr/>
          </a:p>
          <a:p>
            <a:pPr indent="0" lvl="0" marL="0" rtl="0" algn="l">
              <a:spcBef>
                <a:spcPts val="0"/>
              </a:spcBef>
              <a:spcAft>
                <a:spcPts val="0"/>
              </a:spcAft>
              <a:buClr>
                <a:schemeClr val="dk1"/>
              </a:buClr>
              <a:buSzPts val="1100"/>
              <a:buFont typeface="Arial"/>
              <a:buNone/>
            </a:pPr>
            <a:r>
              <a:rPr lang="fr"/>
              <a:t>- Vaud</a:t>
            </a:r>
            <a:endParaRPr/>
          </a:p>
          <a:p>
            <a:pPr indent="0" lvl="0" marL="0" rtl="0" algn="l">
              <a:spcBef>
                <a:spcPts val="0"/>
              </a:spcBef>
              <a:spcAft>
                <a:spcPts val="0"/>
              </a:spcAft>
              <a:buClr>
                <a:schemeClr val="dk1"/>
              </a:buClr>
              <a:buSzPts val="1100"/>
              <a:buFont typeface="Arial"/>
              <a:buNone/>
            </a:pPr>
            <a:r>
              <a:rPr lang="fr"/>
              <a:t>- Genève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Since we are lacking data for Schaffausen and Aargau I will take them out from now on. There was an issue when retrieving them, maybe they had a different format that was not spotted.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b5dfcf8a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2b5dfcf8a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Above we see the </a:t>
            </a:r>
            <a:r>
              <a:rPr b="1" lang="fr"/>
              <a:t>mean</a:t>
            </a:r>
            <a:r>
              <a:rPr lang="fr"/>
              <a:t> value for the</a:t>
            </a:r>
            <a:r>
              <a:rPr b="1" lang="fr"/>
              <a:t> number of customer for 1 Migros</a:t>
            </a:r>
            <a:r>
              <a:rPr lang="fr"/>
              <a:t> store. </a:t>
            </a:r>
            <a:endParaRPr/>
          </a:p>
          <a:p>
            <a:pPr indent="0" lvl="0" marL="0" rtl="0" algn="l">
              <a:spcBef>
                <a:spcPts val="0"/>
              </a:spcBef>
              <a:spcAft>
                <a:spcPts val="0"/>
              </a:spcAft>
              <a:buNone/>
            </a:pPr>
            <a:r>
              <a:rPr lang="fr"/>
              <a:t>Paired with the</a:t>
            </a:r>
            <a:r>
              <a:rPr b="1" lang="fr"/>
              <a:t> Kernel Density Estimate</a:t>
            </a:r>
            <a:r>
              <a:rPr lang="fr"/>
              <a:t>, we see that the data is right skewed so if the current Migros stores are doing well, there is quite some potential for more Migros stores. (we want more frequency on the right side).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While a lot of stores cover less than the mean (frequency on the left), some stores also cover for a lot more. So it would make sense to open new stores and pull the mean to the right.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b5dfcf8a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b5dfcf8a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The top 3 cantons for a new Migros store are :</a:t>
            </a:r>
            <a:endParaRPr/>
          </a:p>
          <a:p>
            <a:pPr indent="0" lvl="0" marL="0" rtl="0" algn="l">
              <a:spcBef>
                <a:spcPts val="0"/>
              </a:spcBef>
              <a:spcAft>
                <a:spcPts val="0"/>
              </a:spcAft>
              <a:buClr>
                <a:schemeClr val="dk1"/>
              </a:buClr>
              <a:buSzPts val="1100"/>
              <a:buFont typeface="Arial"/>
              <a:buNone/>
            </a:pPr>
            <a:r>
              <a:rPr lang="fr"/>
              <a:t>- Valais</a:t>
            </a:r>
            <a:endParaRPr/>
          </a:p>
          <a:p>
            <a:pPr indent="0" lvl="0" marL="0" rtl="0" algn="l">
              <a:spcBef>
                <a:spcPts val="0"/>
              </a:spcBef>
              <a:spcAft>
                <a:spcPts val="0"/>
              </a:spcAft>
              <a:buClr>
                <a:schemeClr val="dk1"/>
              </a:buClr>
              <a:buSzPts val="1100"/>
              <a:buFont typeface="Arial"/>
              <a:buNone/>
            </a:pPr>
            <a:r>
              <a:rPr lang="fr"/>
              <a:t>- Jura</a:t>
            </a:r>
            <a:endParaRPr/>
          </a:p>
          <a:p>
            <a:pPr indent="0" lvl="0" marL="0" rtl="0" algn="l">
              <a:spcBef>
                <a:spcPts val="0"/>
              </a:spcBef>
              <a:spcAft>
                <a:spcPts val="0"/>
              </a:spcAft>
              <a:buClr>
                <a:schemeClr val="dk1"/>
              </a:buClr>
              <a:buSzPts val="1100"/>
              <a:buFont typeface="Arial"/>
              <a:buNone/>
            </a:pPr>
            <a:r>
              <a:rPr lang="fr"/>
              <a:t>- Fribourg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2b5dfcf8a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2b5dfcf8a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plot above confirms that these cantons have the highest potential for a new shop.</a:t>
            </a:r>
            <a:endParaRPr/>
          </a:p>
          <a:p>
            <a:pPr indent="0" lvl="0" marL="0" rtl="0" algn="l">
              <a:spcBef>
                <a:spcPts val="0"/>
              </a:spcBef>
              <a:spcAft>
                <a:spcPts val="0"/>
              </a:spcAft>
              <a:buNone/>
            </a:pPr>
            <a:r>
              <a:rPr lang="fr">
                <a:solidFill>
                  <a:schemeClr val="dk1"/>
                </a:solidFill>
              </a:rPr>
              <a:t>we c</a:t>
            </a:r>
            <a:r>
              <a:rPr lang="fr">
                <a:solidFill>
                  <a:schemeClr val="dk1"/>
                </a:solidFill>
              </a:rPr>
              <a:t>heck </a:t>
            </a:r>
            <a:r>
              <a:rPr b="1" lang="fr">
                <a:solidFill>
                  <a:schemeClr val="dk1"/>
                </a:solidFill>
              </a:rPr>
              <a:t>how big the concurrence is </a:t>
            </a:r>
            <a:r>
              <a:rPr lang="fr">
                <a:solidFill>
                  <a:schemeClr val="dk1"/>
                </a:solidFill>
              </a:rPr>
              <a:t>to see if we could easily make a place for Migros at this location. </a:t>
            </a:r>
            <a:endParaRPr>
              <a:solidFill>
                <a:schemeClr val="dk1"/>
              </a:solidFill>
            </a:endParaRPr>
          </a:p>
          <a:p>
            <a:pPr indent="0" lvl="0" marL="0" rtl="0" algn="l">
              <a:spcBef>
                <a:spcPts val="0"/>
              </a:spcBef>
              <a:spcAft>
                <a:spcPts val="0"/>
              </a:spcAft>
              <a:buNone/>
            </a:pPr>
            <a:r>
              <a:rPr lang="fr">
                <a:solidFill>
                  <a:schemeClr val="dk1"/>
                </a:solidFill>
              </a:rPr>
              <a:t>We want to see where :</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the </a:t>
            </a:r>
            <a:r>
              <a:rPr b="1" lang="fr">
                <a:solidFill>
                  <a:schemeClr val="dk1"/>
                </a:solidFill>
              </a:rPr>
              <a:t>distance to the mean</a:t>
            </a:r>
            <a:r>
              <a:rPr lang="fr">
                <a:solidFill>
                  <a:schemeClr val="dk1"/>
                </a:solidFill>
              </a:rPr>
              <a:t> population coverage is the </a:t>
            </a:r>
            <a:r>
              <a:rPr b="1" lang="fr">
                <a:solidFill>
                  <a:schemeClr val="dk1"/>
                </a:solidFill>
              </a:rPr>
              <a:t>biggest</a:t>
            </a:r>
            <a:r>
              <a:rPr lang="fr">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while the </a:t>
            </a:r>
            <a:r>
              <a:rPr b="1" lang="fr">
                <a:solidFill>
                  <a:schemeClr val="dk1"/>
                </a:solidFill>
              </a:rPr>
              <a:t>proportion of Migros compared to other competitors</a:t>
            </a:r>
            <a:r>
              <a:rPr lang="fr">
                <a:solidFill>
                  <a:schemeClr val="dk1"/>
                </a:solidFill>
              </a:rPr>
              <a:t> is the </a:t>
            </a:r>
            <a:r>
              <a:rPr b="1" lang="fr">
                <a:solidFill>
                  <a:schemeClr val="dk1"/>
                </a:solidFill>
              </a:rPr>
              <a:t>lowest</a:t>
            </a:r>
            <a:r>
              <a:rPr lang="fr">
                <a:solidFill>
                  <a:schemeClr val="dk1"/>
                </a:solidFill>
              </a:rPr>
              <a:t> because more Migros doesn’t necessarily mean people will come. If we aim at places where there are less Migros, this will bring a different offer and bring people 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2b5dfcf8a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2b5dfcf8a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Cantons with the highest GDP are already well exploited.</a:t>
            </a:r>
            <a:endParaRPr/>
          </a:p>
          <a:p>
            <a:pPr indent="0" lvl="0" marL="0" rtl="0" algn="l">
              <a:spcBef>
                <a:spcPts val="0"/>
              </a:spcBef>
              <a:spcAft>
                <a:spcPts val="0"/>
              </a:spcAft>
              <a:buNone/>
            </a:pPr>
            <a:r>
              <a:rPr lang="fr"/>
              <a:t>If we look at the rest of them, </a:t>
            </a:r>
            <a:r>
              <a:rPr b="1" lang="fr"/>
              <a:t>Ticino</a:t>
            </a:r>
            <a:r>
              <a:rPr lang="fr"/>
              <a:t> may be a strategic place to place more Migros when looking at the population revenues</a:t>
            </a:r>
            <a:endParaRPr/>
          </a:p>
          <a:p>
            <a:pPr indent="0" lvl="0" marL="0" rtl="0" algn="l">
              <a:spcBef>
                <a:spcPts val="0"/>
              </a:spcBef>
              <a:spcAft>
                <a:spcPts val="0"/>
              </a:spcAft>
              <a:buNone/>
            </a:pPr>
            <a:r>
              <a:rPr lang="fr"/>
              <a:t>Where are our top 3?</a:t>
            </a:r>
            <a:endParaRPr/>
          </a:p>
          <a:p>
            <a:pPr indent="-298450" lvl="0" marL="457200" rtl="0" algn="l">
              <a:spcBef>
                <a:spcPts val="0"/>
              </a:spcBef>
              <a:spcAft>
                <a:spcPts val="0"/>
              </a:spcAft>
              <a:buSzPts val="1100"/>
              <a:buChar char="-"/>
            </a:pPr>
            <a:r>
              <a:rPr b="1" lang="fr"/>
              <a:t>Valais</a:t>
            </a:r>
            <a:r>
              <a:rPr lang="fr"/>
              <a:t> doesn’t earn as much as other cantons and as already a good proportion of Migros, so maybe even if Migros opens a flagship store there it won’t generate as much revenue as wanted. An option would then to rather open an outlet or a Denner with lower prices.</a:t>
            </a:r>
            <a:endParaRPr/>
          </a:p>
          <a:p>
            <a:pPr indent="-298450" lvl="0" marL="457200" rtl="0" algn="l">
              <a:spcBef>
                <a:spcPts val="0"/>
              </a:spcBef>
              <a:spcAft>
                <a:spcPts val="0"/>
              </a:spcAft>
              <a:buSzPts val="1100"/>
              <a:buChar char="-"/>
            </a:pPr>
            <a:r>
              <a:rPr b="1" lang="fr"/>
              <a:t>Jura</a:t>
            </a:r>
            <a:r>
              <a:rPr lang="fr"/>
              <a:t> is a better candidate than </a:t>
            </a:r>
            <a:r>
              <a:rPr b="1" lang="fr"/>
              <a:t>Fribourg</a:t>
            </a:r>
            <a:r>
              <a:rPr lang="fr"/>
              <a:t> it terms of GDP</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www.openstreetmap.org/" TargetMode="External"/><Relationship Id="rId4" Type="http://schemas.openxmlformats.org/officeDocument/2006/relationships/hyperlink" Target="https://www.citypopulation.de/en/switzerland/f" TargetMode="External"/><Relationship Id="rId5" Type="http://schemas.openxmlformats.org/officeDocument/2006/relationships/hyperlink" Target="https://www.bfs.admin.ch/bfs/en/hom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Migros Stores Challenge</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sz="2000"/>
              <a:t>Marisa Davis &amp; Natalia Neamtu</a:t>
            </a:r>
            <a:endParaRPr sz="2000"/>
          </a:p>
        </p:txBody>
      </p:sp>
      <p:sp>
        <p:nvSpPr>
          <p:cNvPr id="74" name="Google Shape;74;p13"/>
          <p:cNvSpPr txBox="1"/>
          <p:nvPr>
            <p:ph idx="1" type="subTitle"/>
          </p:nvPr>
        </p:nvSpPr>
        <p:spPr>
          <a:xfrm>
            <a:off x="2371717" y="13300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Constructor Academy - Data Science - January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840650" y="575950"/>
            <a:ext cx="78813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fr" sz="3400"/>
              <a:t>Correlations</a:t>
            </a:r>
            <a:endParaRPr sz="3400"/>
          </a:p>
          <a:p>
            <a:pPr indent="0" lvl="0" marL="0" rtl="0" algn="ctr">
              <a:spcBef>
                <a:spcPts val="0"/>
              </a:spcBef>
              <a:spcAft>
                <a:spcPts val="0"/>
              </a:spcAft>
              <a:buSzPts val="990"/>
              <a:buNone/>
            </a:pPr>
            <a:r>
              <a:t/>
            </a:r>
            <a:endParaRPr sz="3400">
              <a:solidFill>
                <a:schemeClr val="dk1"/>
              </a:solidFill>
            </a:endParaRPr>
          </a:p>
        </p:txBody>
      </p:sp>
      <p:pic>
        <p:nvPicPr>
          <p:cNvPr id="133" name="Google Shape;133;p22"/>
          <p:cNvPicPr preferRelativeResize="0"/>
          <p:nvPr/>
        </p:nvPicPr>
        <p:blipFill>
          <a:blip r:embed="rId3">
            <a:alphaModFix/>
          </a:blip>
          <a:stretch>
            <a:fillRect/>
          </a:stretch>
        </p:blipFill>
        <p:spPr>
          <a:xfrm>
            <a:off x="4979425" y="1731350"/>
            <a:ext cx="3583275" cy="2860075"/>
          </a:xfrm>
          <a:prstGeom prst="rect">
            <a:avLst/>
          </a:prstGeom>
          <a:noFill/>
          <a:ln>
            <a:noFill/>
          </a:ln>
        </p:spPr>
      </p:pic>
      <p:sp>
        <p:nvSpPr>
          <p:cNvPr id="134" name="Google Shape;134;p22"/>
          <p:cNvSpPr txBox="1"/>
          <p:nvPr>
            <p:ph type="title"/>
          </p:nvPr>
        </p:nvSpPr>
        <p:spPr>
          <a:xfrm>
            <a:off x="1223200" y="1193300"/>
            <a:ext cx="2350500" cy="874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sz="1600">
                <a:latin typeface="Arial"/>
                <a:ea typeface="Arial"/>
                <a:cs typeface="Arial"/>
                <a:sym typeface="Arial"/>
              </a:rPr>
              <a:t>Higher GDP per capita → More Stores?</a:t>
            </a:r>
            <a:endParaRPr sz="1600">
              <a:latin typeface="Arial"/>
              <a:ea typeface="Arial"/>
              <a:cs typeface="Arial"/>
              <a:sym typeface="Arial"/>
            </a:endParaRPr>
          </a:p>
          <a:p>
            <a:pPr indent="0" lvl="0" marL="0" rtl="0" algn="ctr">
              <a:spcBef>
                <a:spcPts val="0"/>
              </a:spcBef>
              <a:spcAft>
                <a:spcPts val="0"/>
              </a:spcAft>
              <a:buNone/>
            </a:pPr>
            <a:r>
              <a:t/>
            </a:r>
            <a:endParaRPr/>
          </a:p>
        </p:txBody>
      </p:sp>
      <p:sp>
        <p:nvSpPr>
          <p:cNvPr id="135" name="Google Shape;135;p22"/>
          <p:cNvSpPr txBox="1"/>
          <p:nvPr>
            <p:ph type="title"/>
          </p:nvPr>
        </p:nvSpPr>
        <p:spPr>
          <a:xfrm>
            <a:off x="5595813" y="1246388"/>
            <a:ext cx="2350500" cy="768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sz="1600">
                <a:latin typeface="Arial"/>
                <a:ea typeface="Arial"/>
                <a:cs typeface="Arial"/>
                <a:sym typeface="Arial"/>
              </a:rPr>
              <a:t>Higher density → More Stores?</a:t>
            </a:r>
            <a:endParaRPr sz="1600">
              <a:latin typeface="Arial"/>
              <a:ea typeface="Arial"/>
              <a:cs typeface="Arial"/>
              <a:sym typeface="Arial"/>
            </a:endParaRPr>
          </a:p>
          <a:p>
            <a:pPr indent="0" lvl="0" marL="0" rtl="0" algn="ctr">
              <a:spcBef>
                <a:spcPts val="0"/>
              </a:spcBef>
              <a:spcAft>
                <a:spcPts val="0"/>
              </a:spcAft>
              <a:buNone/>
            </a:pPr>
            <a:r>
              <a:t/>
            </a:r>
            <a:endParaRPr/>
          </a:p>
        </p:txBody>
      </p:sp>
      <p:pic>
        <p:nvPicPr>
          <p:cNvPr id="136" name="Google Shape;136;p22"/>
          <p:cNvPicPr preferRelativeResize="0"/>
          <p:nvPr/>
        </p:nvPicPr>
        <p:blipFill>
          <a:blip r:embed="rId4">
            <a:alphaModFix/>
          </a:blip>
          <a:stretch>
            <a:fillRect/>
          </a:stretch>
        </p:blipFill>
        <p:spPr>
          <a:xfrm>
            <a:off x="971275" y="1820825"/>
            <a:ext cx="3694133" cy="277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3"/>
          <p:cNvPicPr preferRelativeResize="0"/>
          <p:nvPr/>
        </p:nvPicPr>
        <p:blipFill>
          <a:blip r:embed="rId3">
            <a:alphaModFix/>
          </a:blip>
          <a:stretch>
            <a:fillRect/>
          </a:stretch>
        </p:blipFill>
        <p:spPr>
          <a:xfrm>
            <a:off x="480200" y="1076325"/>
            <a:ext cx="4332824" cy="3593876"/>
          </a:xfrm>
          <a:prstGeom prst="rect">
            <a:avLst/>
          </a:prstGeom>
          <a:noFill/>
          <a:ln>
            <a:noFill/>
          </a:ln>
        </p:spPr>
      </p:pic>
      <p:pic>
        <p:nvPicPr>
          <p:cNvPr id="142" name="Google Shape;142;p23"/>
          <p:cNvPicPr preferRelativeResize="0"/>
          <p:nvPr/>
        </p:nvPicPr>
        <p:blipFill>
          <a:blip r:embed="rId4">
            <a:alphaModFix/>
          </a:blip>
          <a:stretch>
            <a:fillRect/>
          </a:stretch>
        </p:blipFill>
        <p:spPr>
          <a:xfrm>
            <a:off x="4481850" y="1107700"/>
            <a:ext cx="4489199" cy="3531125"/>
          </a:xfrm>
          <a:prstGeom prst="rect">
            <a:avLst/>
          </a:prstGeom>
          <a:noFill/>
          <a:ln>
            <a:noFill/>
          </a:ln>
        </p:spPr>
      </p:pic>
      <p:sp>
        <p:nvSpPr>
          <p:cNvPr id="143" name="Google Shape;143;p23"/>
          <p:cNvSpPr txBox="1"/>
          <p:nvPr/>
        </p:nvSpPr>
        <p:spPr>
          <a:xfrm>
            <a:off x="2244075" y="584900"/>
            <a:ext cx="5810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fr" sz="2000">
                <a:solidFill>
                  <a:schemeClr val="dk2"/>
                </a:solidFill>
              </a:rPr>
              <a:t>Areas with density of stores</a:t>
            </a:r>
            <a:endParaRPr b="1"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751363" y="157738"/>
            <a:ext cx="7641277" cy="4828024"/>
          </a:xfrm>
          <a:prstGeom prst="rect">
            <a:avLst/>
          </a:prstGeom>
          <a:noFill/>
          <a:ln>
            <a:noFill/>
          </a:ln>
        </p:spPr>
      </p:pic>
      <p:cxnSp>
        <p:nvCxnSpPr>
          <p:cNvPr id="149" name="Google Shape;149;p24"/>
          <p:cNvCxnSpPr/>
          <p:nvPr/>
        </p:nvCxnSpPr>
        <p:spPr>
          <a:xfrm flipH="1" rot="10800000">
            <a:off x="2270400" y="4210600"/>
            <a:ext cx="495300" cy="255900"/>
          </a:xfrm>
          <a:prstGeom prst="straightConnector1">
            <a:avLst/>
          </a:prstGeom>
          <a:noFill/>
          <a:ln cap="flat" cmpd="sng" w="19050">
            <a:solidFill>
              <a:schemeClr val="dk2"/>
            </a:solidFill>
            <a:prstDash val="solid"/>
            <a:round/>
            <a:headEnd len="med" w="med" type="none"/>
            <a:tailEnd len="med" w="med" type="triangle"/>
          </a:ln>
        </p:spPr>
      </p:cxnSp>
      <p:sp>
        <p:nvSpPr>
          <p:cNvPr id="150" name="Google Shape;150;p24"/>
          <p:cNvSpPr txBox="1"/>
          <p:nvPr/>
        </p:nvSpPr>
        <p:spPr>
          <a:xfrm>
            <a:off x="1626450" y="4326150"/>
            <a:ext cx="77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2"/>
                </a:solidFill>
                <a:latin typeface="Lato"/>
                <a:ea typeface="Lato"/>
                <a:cs typeface="Lato"/>
                <a:sym typeface="Lato"/>
              </a:rPr>
              <a:t>Valais</a:t>
            </a:r>
            <a:endParaRPr sz="1600">
              <a:solidFill>
                <a:schemeClr val="dk2"/>
              </a:solidFill>
              <a:latin typeface="Lato"/>
              <a:ea typeface="Lato"/>
              <a:cs typeface="Lato"/>
              <a:sym typeface="Lato"/>
            </a:endParaRPr>
          </a:p>
        </p:txBody>
      </p:sp>
      <p:cxnSp>
        <p:nvCxnSpPr>
          <p:cNvPr id="151" name="Google Shape;151;p24"/>
          <p:cNvCxnSpPr/>
          <p:nvPr/>
        </p:nvCxnSpPr>
        <p:spPr>
          <a:xfrm flipH="1" rot="10800000">
            <a:off x="4745238" y="4326150"/>
            <a:ext cx="495300" cy="255900"/>
          </a:xfrm>
          <a:prstGeom prst="straightConnector1">
            <a:avLst/>
          </a:prstGeom>
          <a:noFill/>
          <a:ln cap="flat" cmpd="sng" w="19050">
            <a:solidFill>
              <a:schemeClr val="dk2"/>
            </a:solidFill>
            <a:prstDash val="solid"/>
            <a:round/>
            <a:headEnd len="med" w="med" type="none"/>
            <a:tailEnd len="med" w="med" type="triangle"/>
          </a:ln>
        </p:spPr>
      </p:cxnSp>
      <p:sp>
        <p:nvSpPr>
          <p:cNvPr id="152" name="Google Shape;152;p24"/>
          <p:cNvSpPr txBox="1"/>
          <p:nvPr/>
        </p:nvSpPr>
        <p:spPr>
          <a:xfrm>
            <a:off x="4117788" y="4441700"/>
            <a:ext cx="77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2"/>
                </a:solidFill>
                <a:latin typeface="Lato"/>
                <a:ea typeface="Lato"/>
                <a:cs typeface="Lato"/>
                <a:sym typeface="Lato"/>
              </a:rPr>
              <a:t>Ticino</a:t>
            </a:r>
            <a:endParaRPr sz="1600">
              <a:solidFill>
                <a:schemeClr val="dk2"/>
              </a:solidFill>
              <a:latin typeface="Lato"/>
              <a:ea typeface="Lato"/>
              <a:cs typeface="Lato"/>
              <a:sym typeface="Lato"/>
            </a:endParaRPr>
          </a:p>
        </p:txBody>
      </p:sp>
      <p:cxnSp>
        <p:nvCxnSpPr>
          <p:cNvPr id="153" name="Google Shape;153;p24"/>
          <p:cNvCxnSpPr/>
          <p:nvPr/>
        </p:nvCxnSpPr>
        <p:spPr>
          <a:xfrm flipH="1" rot="10800000">
            <a:off x="2311688" y="1646750"/>
            <a:ext cx="495300" cy="255900"/>
          </a:xfrm>
          <a:prstGeom prst="straightConnector1">
            <a:avLst/>
          </a:prstGeom>
          <a:noFill/>
          <a:ln cap="flat" cmpd="sng" w="19050">
            <a:solidFill>
              <a:schemeClr val="dk2"/>
            </a:solidFill>
            <a:prstDash val="solid"/>
            <a:round/>
            <a:headEnd len="med" w="med" type="none"/>
            <a:tailEnd len="med" w="med" type="triangle"/>
          </a:ln>
        </p:spPr>
      </p:cxnSp>
      <p:sp>
        <p:nvSpPr>
          <p:cNvPr id="154" name="Google Shape;154;p24"/>
          <p:cNvSpPr txBox="1"/>
          <p:nvPr/>
        </p:nvSpPr>
        <p:spPr>
          <a:xfrm>
            <a:off x="1684238" y="1762300"/>
            <a:ext cx="77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2"/>
                </a:solidFill>
                <a:latin typeface="Lato"/>
                <a:ea typeface="Lato"/>
                <a:cs typeface="Lato"/>
                <a:sym typeface="Lato"/>
              </a:rPr>
              <a:t>Jura</a:t>
            </a:r>
            <a:endParaRPr sz="1600">
              <a:solidFill>
                <a:schemeClr val="dk2"/>
              </a:solidFill>
              <a:latin typeface="Lato"/>
              <a:ea typeface="Lato"/>
              <a:cs typeface="Lato"/>
              <a:sym typeface="Lato"/>
            </a:endParaRPr>
          </a:p>
        </p:txBody>
      </p:sp>
      <p:cxnSp>
        <p:nvCxnSpPr>
          <p:cNvPr id="155" name="Google Shape;155;p24"/>
          <p:cNvCxnSpPr/>
          <p:nvPr/>
        </p:nvCxnSpPr>
        <p:spPr>
          <a:xfrm>
            <a:off x="1659450" y="2567625"/>
            <a:ext cx="1089600" cy="215700"/>
          </a:xfrm>
          <a:prstGeom prst="straightConnector1">
            <a:avLst/>
          </a:prstGeom>
          <a:noFill/>
          <a:ln cap="flat" cmpd="sng" w="19050">
            <a:solidFill>
              <a:schemeClr val="dk2"/>
            </a:solidFill>
            <a:prstDash val="solid"/>
            <a:round/>
            <a:headEnd len="med" w="med" type="none"/>
            <a:tailEnd len="med" w="med" type="triangle"/>
          </a:ln>
        </p:spPr>
      </p:cxnSp>
      <p:sp>
        <p:nvSpPr>
          <p:cNvPr id="156" name="Google Shape;156;p24"/>
          <p:cNvSpPr txBox="1"/>
          <p:nvPr/>
        </p:nvSpPr>
        <p:spPr>
          <a:xfrm>
            <a:off x="751381" y="2356200"/>
            <a:ext cx="113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2"/>
                </a:solidFill>
                <a:latin typeface="Lato"/>
                <a:ea typeface="Lato"/>
                <a:cs typeface="Lato"/>
                <a:sym typeface="Lato"/>
              </a:rPr>
              <a:t>Fribourg</a:t>
            </a:r>
            <a:endParaRPr sz="16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1834850" y="520575"/>
            <a:ext cx="6321600" cy="51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800"/>
              <a:t>Distribution of 5 nodes of stores in Switzerland</a:t>
            </a:r>
            <a:endParaRPr sz="1800"/>
          </a:p>
        </p:txBody>
      </p:sp>
      <p:sp>
        <p:nvSpPr>
          <p:cNvPr id="162" name="Google Shape;162;p2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3" name="Google Shape;163;p2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5"/>
          <p:cNvPicPr preferRelativeResize="0"/>
          <p:nvPr/>
        </p:nvPicPr>
        <p:blipFill>
          <a:blip r:embed="rId3">
            <a:alphaModFix/>
          </a:blip>
          <a:stretch>
            <a:fillRect/>
          </a:stretch>
        </p:blipFill>
        <p:spPr>
          <a:xfrm>
            <a:off x="661450" y="918275"/>
            <a:ext cx="8572500" cy="4184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sz="3400"/>
              <a:t>Conclusions</a:t>
            </a:r>
            <a:endParaRPr sz="3400"/>
          </a:p>
        </p:txBody>
      </p:sp>
      <p:sp>
        <p:nvSpPr>
          <p:cNvPr id="170" name="Google Shape;170;p26"/>
          <p:cNvSpPr txBox="1"/>
          <p:nvPr>
            <p:ph idx="2" type="body"/>
          </p:nvPr>
        </p:nvSpPr>
        <p:spPr>
          <a:xfrm>
            <a:off x="4924250" y="411475"/>
            <a:ext cx="3837000" cy="407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fr" sz="1700"/>
              <a:t>Getting more customers:</a:t>
            </a:r>
            <a:endParaRPr b="1" sz="1700"/>
          </a:p>
          <a:p>
            <a:pPr indent="-330200" lvl="0" marL="457200" rtl="0" algn="l">
              <a:spcBef>
                <a:spcPts val="1200"/>
              </a:spcBef>
              <a:spcAft>
                <a:spcPts val="0"/>
              </a:spcAft>
              <a:buSzPts val="1600"/>
              <a:buChar char="●"/>
            </a:pPr>
            <a:r>
              <a:rPr b="1" lang="fr" sz="1600"/>
              <a:t>Jura</a:t>
            </a:r>
            <a:endParaRPr b="1" sz="1600"/>
          </a:p>
          <a:p>
            <a:pPr indent="-317500" lvl="1" marL="914400" rtl="0" algn="l">
              <a:spcBef>
                <a:spcPts val="0"/>
              </a:spcBef>
              <a:spcAft>
                <a:spcPts val="0"/>
              </a:spcAft>
              <a:buSzPts val="1400"/>
              <a:buChar char="○"/>
            </a:pPr>
            <a:r>
              <a:rPr lang="fr"/>
              <a:t>Haute-Sorne (est. 7360), Porrentruy </a:t>
            </a:r>
            <a:r>
              <a:rPr lang="fr"/>
              <a:t>(est. 6600)</a:t>
            </a:r>
            <a:endParaRPr/>
          </a:p>
          <a:p>
            <a:pPr indent="-330200" lvl="0" marL="457200" rtl="0" algn="l">
              <a:spcBef>
                <a:spcPts val="0"/>
              </a:spcBef>
              <a:spcAft>
                <a:spcPts val="0"/>
              </a:spcAft>
              <a:buSzPts val="1600"/>
              <a:buChar char="●"/>
            </a:pPr>
            <a:r>
              <a:rPr b="1" lang="fr" sz="1600"/>
              <a:t>Fribourg</a:t>
            </a:r>
            <a:endParaRPr b="1" sz="1600"/>
          </a:p>
          <a:p>
            <a:pPr indent="-317500" lvl="1" marL="914400" rtl="0" algn="l">
              <a:spcBef>
                <a:spcPts val="0"/>
              </a:spcBef>
              <a:spcAft>
                <a:spcPts val="0"/>
              </a:spcAft>
              <a:buSzPts val="1400"/>
              <a:buChar char="○"/>
            </a:pPr>
            <a:r>
              <a:rPr lang="fr"/>
              <a:t>Gibloux (est. pop. 8130)</a:t>
            </a:r>
            <a:endParaRPr/>
          </a:p>
          <a:p>
            <a:pPr indent="-317500" lvl="1" marL="914400" rtl="0" algn="l">
              <a:spcBef>
                <a:spcPts val="0"/>
              </a:spcBef>
              <a:spcAft>
                <a:spcPts val="0"/>
              </a:spcAft>
              <a:buSzPts val="1400"/>
              <a:buChar char="○"/>
            </a:pPr>
            <a:r>
              <a:rPr lang="fr"/>
              <a:t>Tafers </a:t>
            </a:r>
            <a:r>
              <a:rPr lang="fr"/>
              <a:t>(est. pop. 7900)</a:t>
            </a:r>
            <a:endParaRPr/>
          </a:p>
          <a:p>
            <a:pPr indent="0" lvl="0" marL="0" rtl="0" algn="l">
              <a:spcBef>
                <a:spcPts val="1200"/>
              </a:spcBef>
              <a:spcAft>
                <a:spcPts val="0"/>
              </a:spcAft>
              <a:buNone/>
            </a:pPr>
            <a:r>
              <a:t/>
            </a:r>
            <a:endParaRPr b="1" sz="800"/>
          </a:p>
          <a:p>
            <a:pPr indent="0" lvl="0" marL="0" rtl="0" algn="l">
              <a:spcBef>
                <a:spcPts val="1200"/>
              </a:spcBef>
              <a:spcAft>
                <a:spcPts val="0"/>
              </a:spcAft>
              <a:buNone/>
            </a:pPr>
            <a:r>
              <a:rPr b="1" lang="fr" sz="1700"/>
              <a:t>Getting customers with money:</a:t>
            </a:r>
            <a:endParaRPr b="1" sz="1700"/>
          </a:p>
          <a:p>
            <a:pPr indent="-330200" lvl="0" marL="457200" rtl="0" algn="l">
              <a:spcBef>
                <a:spcPts val="1200"/>
              </a:spcBef>
              <a:spcAft>
                <a:spcPts val="0"/>
              </a:spcAft>
              <a:buSzPts val="1600"/>
              <a:buChar char="●"/>
            </a:pPr>
            <a:r>
              <a:rPr b="1" lang="fr" sz="1600"/>
              <a:t>Ticino</a:t>
            </a:r>
            <a:endParaRPr b="1" sz="1600"/>
          </a:p>
          <a:p>
            <a:pPr indent="-317500" lvl="1" marL="914400" rtl="0" algn="l">
              <a:spcBef>
                <a:spcPts val="0"/>
              </a:spcBef>
              <a:spcAft>
                <a:spcPts val="0"/>
              </a:spcAft>
              <a:buSzPts val="1400"/>
              <a:buChar char="○"/>
            </a:pPr>
            <a:r>
              <a:rPr lang="fr"/>
              <a:t>Capriasca (est. pop. 6760)</a:t>
            </a:r>
            <a:endParaRPr b="1" sz="1600"/>
          </a:p>
        </p:txBody>
      </p:sp>
      <p:sp>
        <p:nvSpPr>
          <p:cNvPr id="171" name="Google Shape;171;p26"/>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sz="1900"/>
              <a:t>Recommendations for Migros’ development strategy</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283099" y="712150"/>
            <a:ext cx="8488800" cy="383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sz="3800"/>
              <a:t>Data source:</a:t>
            </a:r>
            <a:endParaRPr sz="3800"/>
          </a:p>
          <a:p>
            <a:pPr indent="0" lvl="0" marL="0" rtl="0" algn="l">
              <a:spcBef>
                <a:spcPts val="0"/>
              </a:spcBef>
              <a:spcAft>
                <a:spcPts val="0"/>
              </a:spcAft>
              <a:buNone/>
            </a:pPr>
            <a:r>
              <a:t/>
            </a:r>
            <a:endParaRPr/>
          </a:p>
        </p:txBody>
      </p:sp>
      <p:sp>
        <p:nvSpPr>
          <p:cNvPr id="177" name="Google Shape;177;p27"/>
          <p:cNvSpPr txBox="1"/>
          <p:nvPr/>
        </p:nvSpPr>
        <p:spPr>
          <a:xfrm>
            <a:off x="3623650" y="712150"/>
            <a:ext cx="49842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solidFill>
                  <a:schemeClr val="lt1"/>
                </a:solidFill>
                <a:latin typeface="Lato"/>
                <a:ea typeface="Lato"/>
                <a:cs typeface="Lato"/>
                <a:sym typeface="Lato"/>
              </a:rPr>
              <a:t>Geographical data:</a:t>
            </a:r>
            <a:endParaRPr b="1" sz="1800">
              <a:solidFill>
                <a:schemeClr val="lt1"/>
              </a:solidFill>
              <a:latin typeface="Lato"/>
              <a:ea typeface="Lato"/>
              <a:cs typeface="Lato"/>
              <a:sym typeface="Lato"/>
            </a:endParaRPr>
          </a:p>
          <a:p>
            <a:pPr indent="-342900" lvl="0" marL="457200" rtl="0" algn="l">
              <a:spcBef>
                <a:spcPts val="0"/>
              </a:spcBef>
              <a:spcAft>
                <a:spcPts val="0"/>
              </a:spcAft>
              <a:buSzPts val="1800"/>
              <a:buFont typeface="Lato"/>
              <a:buChar char="●"/>
            </a:pPr>
            <a:r>
              <a:rPr lang="fr" sz="1800" u="sng">
                <a:solidFill>
                  <a:schemeClr val="hlink"/>
                </a:solidFill>
                <a:latin typeface="Lato"/>
                <a:ea typeface="Lato"/>
                <a:cs typeface="Lato"/>
                <a:sym typeface="Lato"/>
                <a:hlinkClick r:id="rId3"/>
              </a:rPr>
              <a:t>https://www.openstreetmap.org/</a:t>
            </a:r>
            <a:r>
              <a:rPr lang="fr" sz="1800">
                <a:solidFill>
                  <a:schemeClr val="lt1"/>
                </a:solidFill>
                <a:latin typeface="Lato"/>
                <a:ea typeface="Lato"/>
                <a:cs typeface="Lato"/>
                <a:sym typeface="Lato"/>
              </a:rPr>
              <a:t> (29.01.2025)</a:t>
            </a:r>
            <a:endParaRPr sz="1800">
              <a:solidFill>
                <a:schemeClr val="lt1"/>
              </a:solidFill>
              <a:latin typeface="Lato"/>
              <a:ea typeface="Lato"/>
              <a:cs typeface="Lato"/>
              <a:sym typeface="Lato"/>
            </a:endParaRPr>
          </a:p>
          <a:p>
            <a:pPr indent="0" lvl="0" marL="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rPr b="1" lang="fr" sz="1800">
                <a:solidFill>
                  <a:schemeClr val="lt1"/>
                </a:solidFill>
                <a:latin typeface="Lato"/>
                <a:ea typeface="Lato"/>
                <a:cs typeface="Lato"/>
                <a:sym typeface="Lato"/>
              </a:rPr>
              <a:t>Swiss Population:</a:t>
            </a:r>
            <a:endParaRPr b="1" sz="1800">
              <a:solidFill>
                <a:schemeClr val="lt1"/>
              </a:solidFill>
              <a:latin typeface="Lato"/>
              <a:ea typeface="Lato"/>
              <a:cs typeface="Lato"/>
              <a:sym typeface="Lato"/>
            </a:endParaRPr>
          </a:p>
          <a:p>
            <a:pPr indent="-342900" lvl="0" marL="457200" rtl="0" algn="l">
              <a:spcBef>
                <a:spcPts val="0"/>
              </a:spcBef>
              <a:spcAft>
                <a:spcPts val="0"/>
              </a:spcAft>
              <a:buSzPts val="1800"/>
              <a:buFont typeface="Lato"/>
              <a:buChar char="●"/>
            </a:pPr>
            <a:r>
              <a:rPr lang="fr" sz="1800" u="sng">
                <a:solidFill>
                  <a:schemeClr val="hlink"/>
                </a:solidFill>
                <a:latin typeface="Lato"/>
                <a:ea typeface="Lato"/>
                <a:cs typeface="Lato"/>
                <a:sym typeface="Lato"/>
                <a:hlinkClick r:id="rId4"/>
              </a:rPr>
              <a:t>https://www.citypopulation.de/en/switzerland/f</a:t>
            </a:r>
            <a:r>
              <a:rPr lang="fr" sz="1800">
                <a:solidFill>
                  <a:schemeClr val="lt1"/>
                </a:solidFill>
                <a:latin typeface="Lato"/>
                <a:ea typeface="Lato"/>
                <a:cs typeface="Lato"/>
                <a:sym typeface="Lato"/>
              </a:rPr>
              <a:t> </a:t>
            </a:r>
            <a:r>
              <a:rPr lang="fr" sz="1800">
                <a:solidFill>
                  <a:schemeClr val="lt1"/>
                </a:solidFill>
                <a:latin typeface="Lato"/>
                <a:ea typeface="Lato"/>
                <a:cs typeface="Lato"/>
                <a:sym typeface="Lato"/>
              </a:rPr>
              <a:t>(31.01.2025)</a:t>
            </a:r>
            <a:endParaRPr sz="1800">
              <a:solidFill>
                <a:schemeClr val="lt1"/>
              </a:solidFill>
              <a:latin typeface="Lato"/>
              <a:ea typeface="Lato"/>
              <a:cs typeface="Lato"/>
              <a:sym typeface="Lato"/>
            </a:endParaRPr>
          </a:p>
          <a:p>
            <a:pPr indent="0" lvl="0" marL="457200" rtl="0" algn="l">
              <a:spcBef>
                <a:spcPts val="0"/>
              </a:spcBef>
              <a:spcAft>
                <a:spcPts val="0"/>
              </a:spcAft>
              <a:buNone/>
            </a:pPr>
            <a:r>
              <a:t/>
            </a:r>
            <a:endParaRPr sz="1800">
              <a:solidFill>
                <a:schemeClr val="lt1"/>
              </a:solidFill>
              <a:latin typeface="Lato"/>
              <a:ea typeface="Lato"/>
              <a:cs typeface="Lato"/>
              <a:sym typeface="Lato"/>
            </a:endParaRPr>
          </a:p>
          <a:p>
            <a:pPr indent="0" lvl="0" marL="0" rtl="0" algn="l">
              <a:spcBef>
                <a:spcPts val="0"/>
              </a:spcBef>
              <a:spcAft>
                <a:spcPts val="0"/>
              </a:spcAft>
              <a:buNone/>
            </a:pPr>
            <a:r>
              <a:rPr b="1" lang="fr" sz="1800">
                <a:solidFill>
                  <a:schemeClr val="lt1"/>
                </a:solidFill>
                <a:latin typeface="Lato"/>
                <a:ea typeface="Lato"/>
                <a:cs typeface="Lato"/>
                <a:sym typeface="Lato"/>
              </a:rPr>
              <a:t>Swiss cantons GDP:</a:t>
            </a:r>
            <a:endParaRPr b="1" sz="1800">
              <a:solidFill>
                <a:schemeClr val="lt1"/>
              </a:solidFill>
              <a:latin typeface="Lato"/>
              <a:ea typeface="Lato"/>
              <a:cs typeface="Lato"/>
              <a:sym typeface="Lato"/>
            </a:endParaRPr>
          </a:p>
          <a:p>
            <a:pPr indent="-342900" lvl="0" marL="457200" rtl="0" algn="l">
              <a:spcBef>
                <a:spcPts val="0"/>
              </a:spcBef>
              <a:spcAft>
                <a:spcPts val="0"/>
              </a:spcAft>
              <a:buSzPts val="1800"/>
              <a:buFont typeface="Lato"/>
              <a:buChar char="●"/>
            </a:pPr>
            <a:r>
              <a:rPr lang="fr" sz="1800" u="sng">
                <a:solidFill>
                  <a:schemeClr val="hlink"/>
                </a:solidFill>
                <a:latin typeface="Lato"/>
                <a:ea typeface="Lato"/>
                <a:cs typeface="Lato"/>
                <a:sym typeface="Lato"/>
                <a:hlinkClick r:id="rId5"/>
              </a:rPr>
              <a:t>https://www.bfs.admin.ch/bfs/en/home.html</a:t>
            </a:r>
            <a:r>
              <a:rPr lang="fr" sz="1800">
                <a:solidFill>
                  <a:schemeClr val="lt1"/>
                </a:solidFill>
                <a:latin typeface="Lato"/>
                <a:ea typeface="Lato"/>
                <a:cs typeface="Lato"/>
                <a:sym typeface="Lato"/>
              </a:rPr>
              <a:t> </a:t>
            </a:r>
            <a:endParaRPr sz="1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sz="3400"/>
              <a:t>Challenge presentation</a:t>
            </a:r>
            <a:endParaRPr sz="3400"/>
          </a:p>
        </p:txBody>
      </p:sp>
      <p:sp>
        <p:nvSpPr>
          <p:cNvPr id="80" name="Google Shape;80;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sz="1700"/>
              <a:t>Analysis of</a:t>
            </a:r>
            <a:r>
              <a:rPr lang="fr" sz="1700"/>
              <a:t> market opportunities based on </a:t>
            </a:r>
            <a:endParaRPr sz="1700"/>
          </a:p>
          <a:p>
            <a:pPr indent="-336550" lvl="0" marL="457200" rtl="0" algn="l">
              <a:spcBef>
                <a:spcPts val="1200"/>
              </a:spcBef>
              <a:spcAft>
                <a:spcPts val="0"/>
              </a:spcAft>
              <a:buSzPts val="1700"/>
              <a:buChar char="-"/>
            </a:pPr>
            <a:r>
              <a:rPr lang="fr" sz="1700"/>
              <a:t>the density of existing stores</a:t>
            </a:r>
            <a:endParaRPr sz="1700"/>
          </a:p>
          <a:p>
            <a:pPr indent="-336550" lvl="0" marL="457200" rtl="0" algn="l">
              <a:spcBef>
                <a:spcPts val="0"/>
              </a:spcBef>
              <a:spcAft>
                <a:spcPts val="0"/>
              </a:spcAft>
              <a:buSzPts val="1700"/>
              <a:buChar char="-"/>
            </a:pPr>
            <a:r>
              <a:rPr lang="fr" sz="1700"/>
              <a:t>the presence of competitors</a:t>
            </a:r>
            <a:endParaRPr sz="1700"/>
          </a:p>
          <a:p>
            <a:pPr indent="-336550" lvl="0" marL="457200" rtl="0" algn="l">
              <a:spcBef>
                <a:spcPts val="0"/>
              </a:spcBef>
              <a:spcAft>
                <a:spcPts val="0"/>
              </a:spcAft>
              <a:buSzPts val="1700"/>
              <a:buChar char="-"/>
            </a:pPr>
            <a:r>
              <a:rPr lang="fr" sz="1700"/>
              <a:t>the general population density </a:t>
            </a:r>
            <a:endParaRPr sz="1700"/>
          </a:p>
          <a:p>
            <a:pPr indent="-336550" lvl="0" marL="457200" rtl="0" algn="l">
              <a:spcBef>
                <a:spcPts val="0"/>
              </a:spcBef>
              <a:spcAft>
                <a:spcPts val="0"/>
              </a:spcAft>
              <a:buSzPts val="1700"/>
              <a:buChar char="-"/>
            </a:pPr>
            <a:r>
              <a:rPr lang="fr" sz="1700"/>
              <a:t>local GDP</a:t>
            </a:r>
            <a:endParaRPr sz="1700"/>
          </a:p>
        </p:txBody>
      </p:sp>
      <p:sp>
        <p:nvSpPr>
          <p:cNvPr id="81" name="Google Shape;81;p14"/>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sz="1900"/>
              <a:t>Finding the best places to create new Migros stores in Switzerland.</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283101" y="712150"/>
            <a:ext cx="3724500" cy="383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sz="3700"/>
              <a:t>Overview of the gathered data</a:t>
            </a:r>
            <a:endParaRPr sz="3700"/>
          </a:p>
        </p:txBody>
      </p:sp>
      <p:pic>
        <p:nvPicPr>
          <p:cNvPr id="87" name="Google Shape;87;p15"/>
          <p:cNvPicPr preferRelativeResize="0"/>
          <p:nvPr/>
        </p:nvPicPr>
        <p:blipFill>
          <a:blip r:embed="rId3">
            <a:alphaModFix/>
          </a:blip>
          <a:stretch>
            <a:fillRect/>
          </a:stretch>
        </p:blipFill>
        <p:spPr>
          <a:xfrm>
            <a:off x="4160001" y="152400"/>
            <a:ext cx="4759286" cy="48387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1" name="Shape 91"/>
        <p:cNvGrpSpPr/>
        <p:nvPr/>
      </p:nvGrpSpPr>
      <p:grpSpPr>
        <a:xfrm>
          <a:off x="0" y="0"/>
          <a:ext cx="0" cy="0"/>
          <a:chOff x="0" y="0"/>
          <a:chExt cx="0" cy="0"/>
        </a:xfrm>
      </p:grpSpPr>
      <p:sp>
        <p:nvSpPr>
          <p:cNvPr id="92" name="Google Shape;92;p1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2000"/>
              <a:t>How many Migros stores do we have and where are they located?</a:t>
            </a:r>
            <a:endParaRPr sz="2000"/>
          </a:p>
        </p:txBody>
      </p:sp>
      <p:pic>
        <p:nvPicPr>
          <p:cNvPr id="93" name="Google Shape;93;p16"/>
          <p:cNvPicPr preferRelativeResize="0"/>
          <p:nvPr/>
        </p:nvPicPr>
        <p:blipFill>
          <a:blip r:embed="rId3">
            <a:alphaModFix/>
          </a:blip>
          <a:stretch>
            <a:fillRect/>
          </a:stretch>
        </p:blipFill>
        <p:spPr>
          <a:xfrm>
            <a:off x="1325175" y="839625"/>
            <a:ext cx="6493650" cy="419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sp>
        <p:nvSpPr>
          <p:cNvPr id="98" name="Google Shape;98;p17"/>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fr" sz="2000"/>
              <a:t>An intuition of potential candidates</a:t>
            </a:r>
            <a:endParaRPr sz="2000"/>
          </a:p>
        </p:txBody>
      </p:sp>
      <p:pic>
        <p:nvPicPr>
          <p:cNvPr id="99" name="Google Shape;99;p17"/>
          <p:cNvPicPr preferRelativeResize="0"/>
          <p:nvPr/>
        </p:nvPicPr>
        <p:blipFill>
          <a:blip r:embed="rId3">
            <a:alphaModFix/>
          </a:blip>
          <a:stretch>
            <a:fillRect/>
          </a:stretch>
        </p:blipFill>
        <p:spPr>
          <a:xfrm>
            <a:off x="1293288" y="908675"/>
            <a:ext cx="6557425" cy="4047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sp>
        <p:nvSpPr>
          <p:cNvPr id="104" name="Google Shape;104;p1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fr" sz="2000"/>
              <a:t>What is the customer population Migros </a:t>
            </a:r>
            <a:r>
              <a:rPr lang="fr" sz="2000"/>
              <a:t>aims to cover on an average?</a:t>
            </a:r>
            <a:endParaRPr sz="2000"/>
          </a:p>
        </p:txBody>
      </p:sp>
      <p:pic>
        <p:nvPicPr>
          <p:cNvPr id="105" name="Google Shape;105;p18"/>
          <p:cNvPicPr preferRelativeResize="0"/>
          <p:nvPr/>
        </p:nvPicPr>
        <p:blipFill>
          <a:blip r:embed="rId3">
            <a:alphaModFix/>
          </a:blip>
          <a:stretch>
            <a:fillRect/>
          </a:stretch>
        </p:blipFill>
        <p:spPr>
          <a:xfrm>
            <a:off x="1652300" y="1147125"/>
            <a:ext cx="5822612" cy="3787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 name="Shape 109"/>
        <p:cNvGrpSpPr/>
        <p:nvPr/>
      </p:nvGrpSpPr>
      <p:grpSpPr>
        <a:xfrm>
          <a:off x="0" y="0"/>
          <a:ext cx="0" cy="0"/>
          <a:chOff x="0" y="0"/>
          <a:chExt cx="0" cy="0"/>
        </a:xfrm>
      </p:grpSpPr>
      <p:sp>
        <p:nvSpPr>
          <p:cNvPr id="110" name="Google Shape;110;p19"/>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Top 5 candidates in terms of population coverage</a:t>
            </a:r>
            <a:endParaRPr/>
          </a:p>
        </p:txBody>
      </p:sp>
      <p:pic>
        <p:nvPicPr>
          <p:cNvPr id="111" name="Google Shape;111;p19"/>
          <p:cNvPicPr preferRelativeResize="0"/>
          <p:nvPr/>
        </p:nvPicPr>
        <p:blipFill>
          <a:blip r:embed="rId3">
            <a:alphaModFix/>
          </a:blip>
          <a:stretch>
            <a:fillRect/>
          </a:stretch>
        </p:blipFill>
        <p:spPr>
          <a:xfrm>
            <a:off x="152400" y="1805663"/>
            <a:ext cx="8839204" cy="15321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 name="Shape 115"/>
        <p:cNvGrpSpPr/>
        <p:nvPr/>
      </p:nvGrpSpPr>
      <p:grpSpPr>
        <a:xfrm>
          <a:off x="0" y="0"/>
          <a:ext cx="0" cy="0"/>
          <a:chOff x="0" y="0"/>
          <a:chExt cx="0" cy="0"/>
        </a:xfrm>
      </p:grpSpPr>
      <p:sp>
        <p:nvSpPr>
          <p:cNvPr id="116" name="Google Shape;116;p20"/>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17" name="Google Shape;117;p20"/>
          <p:cNvPicPr preferRelativeResize="0"/>
          <p:nvPr/>
        </p:nvPicPr>
        <p:blipFill>
          <a:blip r:embed="rId3">
            <a:alphaModFix/>
          </a:blip>
          <a:stretch>
            <a:fillRect/>
          </a:stretch>
        </p:blipFill>
        <p:spPr>
          <a:xfrm>
            <a:off x="660524" y="293250"/>
            <a:ext cx="7822945" cy="4557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sp>
        <p:nvSpPr>
          <p:cNvPr id="122" name="Google Shape;122;p21"/>
          <p:cNvSpPr txBox="1"/>
          <p:nvPr>
            <p:ph type="title"/>
          </p:nvPr>
        </p:nvSpPr>
        <p:spPr>
          <a:xfrm>
            <a:off x="280775" y="2011650"/>
            <a:ext cx="1979400" cy="11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fr" sz="2000"/>
              <a:t>Where do people have money?</a:t>
            </a:r>
            <a:endParaRPr sz="2000"/>
          </a:p>
        </p:txBody>
      </p:sp>
      <p:pic>
        <p:nvPicPr>
          <p:cNvPr id="123" name="Google Shape;123;p21"/>
          <p:cNvPicPr preferRelativeResize="0"/>
          <p:nvPr/>
        </p:nvPicPr>
        <p:blipFill>
          <a:blip r:embed="rId3">
            <a:alphaModFix/>
          </a:blip>
          <a:stretch>
            <a:fillRect/>
          </a:stretch>
        </p:blipFill>
        <p:spPr>
          <a:xfrm>
            <a:off x="2164750" y="200625"/>
            <a:ext cx="6885775" cy="4777676"/>
          </a:xfrm>
          <a:prstGeom prst="rect">
            <a:avLst/>
          </a:prstGeom>
          <a:noFill/>
          <a:ln>
            <a:noFill/>
          </a:ln>
        </p:spPr>
      </p:pic>
      <p:sp>
        <p:nvSpPr>
          <p:cNvPr id="124" name="Google Shape;124;p21"/>
          <p:cNvSpPr/>
          <p:nvPr/>
        </p:nvSpPr>
        <p:spPr>
          <a:xfrm>
            <a:off x="5380550" y="2716225"/>
            <a:ext cx="454200" cy="470700"/>
          </a:xfrm>
          <a:prstGeom prst="ellipse">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5" name="Google Shape;125;p21"/>
          <p:cNvSpPr/>
          <p:nvPr/>
        </p:nvSpPr>
        <p:spPr>
          <a:xfrm>
            <a:off x="6597975" y="3504325"/>
            <a:ext cx="403200" cy="408900"/>
          </a:xfrm>
          <a:prstGeom prst="ellipse">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6" name="Google Shape;126;p21"/>
          <p:cNvSpPr/>
          <p:nvPr/>
        </p:nvSpPr>
        <p:spPr>
          <a:xfrm>
            <a:off x="7600750" y="3186925"/>
            <a:ext cx="403200" cy="408900"/>
          </a:xfrm>
          <a:prstGeom prst="ellipse">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 name="Google Shape;127;p21"/>
          <p:cNvSpPr/>
          <p:nvPr/>
        </p:nvSpPr>
        <p:spPr>
          <a:xfrm>
            <a:off x="5763450" y="3446650"/>
            <a:ext cx="403200" cy="408900"/>
          </a:xfrm>
          <a:prstGeom prst="ellipse">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